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253F"/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51" autoAdjust="0"/>
  </p:normalViewPr>
  <p:slideViewPr>
    <p:cSldViewPr snapToGrid="0">
      <p:cViewPr varScale="1">
        <p:scale>
          <a:sx n="53" d="100"/>
          <a:sy n="53" d="100"/>
        </p:scale>
        <p:origin x="90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Just cool?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274320" y="863125"/>
            <a:ext cx="8869680" cy="137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beaker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hot water is put into a bowl of cold water.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dirty="0" smtClean="0"/>
              <a:t>hot 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water is kept in the beaker 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does 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 mix with the cold water.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958555" y="2233807"/>
            <a:ext cx="5191126" cy="2420387"/>
            <a:chOff x="1958555" y="2233807"/>
            <a:chExt cx="5191126" cy="2420387"/>
          </a:xfrm>
        </p:grpSpPr>
        <p:grpSp>
          <p:nvGrpSpPr>
            <p:cNvPr id="3" name="Group 2"/>
            <p:cNvGrpSpPr/>
            <p:nvPr/>
          </p:nvGrpSpPr>
          <p:grpSpPr>
            <a:xfrm>
              <a:off x="1958556" y="2233807"/>
              <a:ext cx="5191125" cy="2420387"/>
              <a:chOff x="2976113" y="1637177"/>
              <a:chExt cx="4063038" cy="1797087"/>
            </a:xfrm>
          </p:grpSpPr>
          <p:sp>
            <p:nvSpPr>
              <p:cNvPr id="17" name="Trapezoid 16"/>
              <p:cNvSpPr/>
              <p:nvPr/>
            </p:nvSpPr>
            <p:spPr>
              <a:xfrm rot="10800000">
                <a:off x="3036093" y="2609754"/>
                <a:ext cx="3945987" cy="807945"/>
              </a:xfrm>
              <a:prstGeom prst="trapezoid">
                <a:avLst>
                  <a:gd name="adj" fmla="val 15735"/>
                </a:avLst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2" name="Group 1"/>
              <p:cNvGrpSpPr/>
              <p:nvPr/>
            </p:nvGrpSpPr>
            <p:grpSpPr>
              <a:xfrm>
                <a:off x="2976113" y="1637177"/>
                <a:ext cx="4063038" cy="1797087"/>
                <a:chOff x="2976113" y="1637177"/>
                <a:chExt cx="4063038" cy="1797087"/>
              </a:xfrm>
            </p:grpSpPr>
            <p:grpSp>
              <p:nvGrpSpPr>
                <p:cNvPr id="13" name="Group 12"/>
                <p:cNvGrpSpPr/>
                <p:nvPr/>
              </p:nvGrpSpPr>
              <p:grpSpPr>
                <a:xfrm>
                  <a:off x="4345333" y="1637177"/>
                  <a:ext cx="1457864" cy="1780523"/>
                  <a:chOff x="1420510" y="1640585"/>
                  <a:chExt cx="1061049" cy="1397508"/>
                </a:xfrm>
              </p:grpSpPr>
              <p:sp>
                <p:nvSpPr>
                  <p:cNvPr id="19" name="Trapezoid 18"/>
                  <p:cNvSpPr/>
                  <p:nvPr/>
                </p:nvSpPr>
                <p:spPr>
                  <a:xfrm rot="10800000">
                    <a:off x="1504948" y="2303278"/>
                    <a:ext cx="892175" cy="693922"/>
                  </a:xfrm>
                  <a:prstGeom prst="trapezoid">
                    <a:avLst>
                      <a:gd name="adj" fmla="val 12646"/>
                    </a:avLst>
                  </a:prstGeom>
                  <a:gradFill flip="none" rotWithShape="1">
                    <a:gsLst>
                      <a:gs pos="0">
                        <a:schemeClr val="accent5">
                          <a:lumMod val="67000"/>
                        </a:schemeClr>
                      </a:gs>
                      <a:gs pos="48000">
                        <a:schemeClr val="accent5">
                          <a:lumMod val="97000"/>
                          <a:lumOff val="3000"/>
                        </a:schemeClr>
                      </a:gs>
                      <a:gs pos="100000">
                        <a:schemeClr val="accent5">
                          <a:lumMod val="60000"/>
                          <a:lumOff val="40000"/>
                        </a:schemeClr>
                      </a:gs>
                    </a:gsLst>
                    <a:lin ang="27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0" name="Trapezoid 19"/>
                  <p:cNvSpPr/>
                  <p:nvPr/>
                </p:nvSpPr>
                <p:spPr>
                  <a:xfrm rot="10800000">
                    <a:off x="1420510" y="1640585"/>
                    <a:ext cx="1061049" cy="1397508"/>
                  </a:xfrm>
                  <a:prstGeom prst="trapezoid">
                    <a:avLst>
                      <a:gd name="adj" fmla="val 14881"/>
                    </a:avLst>
                  </a:prstGeom>
                  <a:gradFill flip="none" rotWithShape="1">
                    <a:gsLst>
                      <a:gs pos="0">
                        <a:schemeClr val="accent3">
                          <a:lumMod val="0"/>
                          <a:lumOff val="100000"/>
                          <a:alpha val="0"/>
                        </a:schemeClr>
                      </a:gs>
                      <a:gs pos="72000">
                        <a:schemeClr val="accent3">
                          <a:lumMod val="0"/>
                          <a:lumOff val="100000"/>
                        </a:schemeClr>
                      </a:gs>
                      <a:gs pos="98000">
                        <a:srgbClr val="C9C9C9"/>
                      </a:gs>
                    </a:gsLst>
                    <a:lin ang="13500000" scaled="1"/>
                    <a:tileRect/>
                  </a:gradFill>
                  <a:ln w="635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18" name="Trapezoid 17"/>
                <p:cNvSpPr/>
                <p:nvPr/>
              </p:nvSpPr>
              <p:spPr>
                <a:xfrm rot="10800000">
                  <a:off x="2976113" y="2309375"/>
                  <a:ext cx="4063038" cy="1124889"/>
                </a:xfrm>
                <a:prstGeom prst="trapezoid">
                  <a:avLst>
                    <a:gd name="adj" fmla="val 14881"/>
                  </a:avLst>
                </a:prstGeom>
                <a:gradFill flip="none" rotWithShape="1">
                  <a:gsLst>
                    <a:gs pos="0">
                      <a:schemeClr val="accent3">
                        <a:lumMod val="0"/>
                        <a:lumOff val="100000"/>
                        <a:alpha val="0"/>
                      </a:schemeClr>
                    </a:gs>
                    <a:gs pos="72000">
                      <a:schemeClr val="accent3">
                        <a:lumMod val="0"/>
                        <a:lumOff val="100000"/>
                      </a:schemeClr>
                    </a:gs>
                    <a:gs pos="98000">
                      <a:srgbClr val="C9C9C9"/>
                    </a:gs>
                  </a:gsLst>
                  <a:lin ang="13500000" scaled="1"/>
                  <a:tileRect/>
                </a:gradFill>
                <a:ln w="635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" name="TextBox 15"/>
                <p:cNvSpPr txBox="1"/>
                <p:nvPr/>
              </p:nvSpPr>
              <p:spPr>
                <a:xfrm>
                  <a:off x="5812863" y="2593189"/>
                  <a:ext cx="1226288" cy="38848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dirty="0" smtClean="0">
                      <a:latin typeface="Verdana" panose="020B0604030504040204" pitchFamily="34" charset="0"/>
                      <a:ea typeface="Verdana" panose="020B0604030504040204" pitchFamily="34" charset="0"/>
                    </a:rPr>
                    <a:t>Cold water</a:t>
                  </a:r>
                </a:p>
                <a:p>
                  <a:pPr algn="ctr"/>
                  <a:r>
                    <a:rPr lang="en-GB" sz="1400" dirty="0" smtClean="0">
                      <a:latin typeface="Verdana" panose="020B0604030504040204" pitchFamily="34" charset="0"/>
                      <a:ea typeface="Verdana" panose="020B0604030504040204" pitchFamily="34" charset="0"/>
                    </a:rPr>
                    <a:t>21</a:t>
                  </a:r>
                  <a:r>
                    <a:rPr lang="en-GB" sz="1400" baseline="30000" dirty="0" smtClean="0">
                      <a:latin typeface="Verdana" panose="020B0604030504040204" pitchFamily="34" charset="0"/>
                      <a:ea typeface="Verdana" panose="020B0604030504040204" pitchFamily="34" charset="0"/>
                    </a:rPr>
                    <a:t>o</a:t>
                  </a:r>
                  <a:r>
                    <a:rPr lang="en-GB" sz="1400" dirty="0" smtClean="0">
                      <a:latin typeface="Verdana" panose="020B0604030504040204" pitchFamily="34" charset="0"/>
                      <a:ea typeface="Verdana" panose="020B0604030504040204" pitchFamily="34" charset="0"/>
                    </a:rPr>
                    <a:t>C</a:t>
                  </a:r>
                  <a:endParaRPr lang="en-GB" sz="1400" dirty="0">
                    <a:latin typeface="Verdana" panose="020B0604030504040204" pitchFamily="34" charset="0"/>
                    <a:ea typeface="Verdana" panose="020B0604030504040204" pitchFamily="34" charset="0"/>
                  </a:endParaRPr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4487669" y="2527439"/>
                  <a:ext cx="1173192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dirty="0" smtClean="0">
                      <a:latin typeface="Verdana" panose="020B0604030504040204" pitchFamily="34" charset="0"/>
                      <a:ea typeface="Verdana" panose="020B0604030504040204" pitchFamily="34" charset="0"/>
                    </a:rPr>
                    <a:t>Hot water</a:t>
                  </a:r>
                </a:p>
                <a:p>
                  <a:pPr algn="ctr"/>
                  <a:r>
                    <a:rPr lang="en-GB" sz="1400" dirty="0" smtClean="0">
                      <a:latin typeface="Verdana" panose="020B0604030504040204" pitchFamily="34" charset="0"/>
                      <a:ea typeface="Verdana" panose="020B0604030504040204" pitchFamily="34" charset="0"/>
                    </a:rPr>
                    <a:t>85</a:t>
                  </a:r>
                  <a:r>
                    <a:rPr lang="en-GB" sz="1400" baseline="30000" dirty="0" smtClean="0">
                      <a:latin typeface="Verdana" panose="020B0604030504040204" pitchFamily="34" charset="0"/>
                      <a:ea typeface="Verdana" panose="020B0604030504040204" pitchFamily="34" charset="0"/>
                    </a:rPr>
                    <a:t>o</a:t>
                  </a:r>
                  <a:r>
                    <a:rPr lang="en-GB" sz="1400" dirty="0" smtClean="0">
                      <a:latin typeface="Verdana" panose="020B0604030504040204" pitchFamily="34" charset="0"/>
                      <a:ea typeface="Verdana" panose="020B0604030504040204" pitchFamily="34" charset="0"/>
                    </a:rPr>
                    <a:t>C</a:t>
                  </a:r>
                  <a:endParaRPr lang="en-GB" sz="1400" dirty="0">
                    <a:latin typeface="Verdana" panose="020B0604030504040204" pitchFamily="34" charset="0"/>
                    <a:ea typeface="Verdana" panose="020B0604030504040204" pitchFamily="34" charset="0"/>
                  </a:endParaRPr>
                </a:p>
              </p:txBody>
            </p:sp>
          </p:grpSp>
        </p:grpSp>
        <p:sp>
          <p:nvSpPr>
            <p:cNvPr id="32" name="TextBox 31"/>
            <p:cNvSpPr txBox="1"/>
            <p:nvPr/>
          </p:nvSpPr>
          <p:spPr>
            <a:xfrm>
              <a:off x="1958555" y="2451294"/>
              <a:ext cx="14989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Room</a:t>
              </a:r>
            </a:p>
            <a:p>
              <a:pPr algn="ctr"/>
              <a:r>
                <a:rPr lang="en-GB" sz="14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21</a:t>
              </a:r>
              <a:r>
                <a:rPr lang="en-GB" sz="1400" baseline="300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o</a:t>
              </a:r>
              <a:r>
                <a:rPr lang="en-GB" sz="14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C</a:t>
              </a:r>
              <a:endParaRPr lang="en-GB" sz="14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Just cool?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307887" y="863125"/>
            <a:ext cx="8492463" cy="1867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you think will happen?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07887" y="3509476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307887" y="4169294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307887" y="4829112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07887" y="5488930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45062" y="3597210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4238" y="3594881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temperature of the hot water goes down</a:t>
            </a:r>
            <a:endParaRPr lang="en-GB" sz="16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45061" y="4254628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4237" y="4252299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temperature of the cold water goes up</a:t>
            </a:r>
            <a:endParaRPr lang="en-GB" sz="16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03816" y="4914446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22992" y="4912117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>
              <a:lnSpc>
                <a:spcPct val="114000"/>
              </a:lnSpc>
            </a:pPr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After a long time the temperature of all the water is at the same temperature as </a:t>
            </a:r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room</a:t>
            </a:r>
            <a:endParaRPr lang="en-GB" sz="16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90246" y="5574264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09422" y="5571935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temperature of the room goes up a tiny bit</a:t>
            </a:r>
            <a:endParaRPr lang="en-GB" sz="16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6070289" y="3509476"/>
            <a:ext cx="2730061" cy="544860"/>
            <a:chOff x="5846013" y="2914258"/>
            <a:chExt cx="2954337" cy="544860"/>
          </a:xfrm>
        </p:grpSpPr>
        <p:sp>
          <p:nvSpPr>
            <p:cNvPr id="49" name="Rectangle 48"/>
            <p:cNvSpPr/>
            <p:nvPr/>
          </p:nvSpPr>
          <p:spPr>
            <a:xfrm>
              <a:off x="5846013" y="2914258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7323826" y="291425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6584919" y="29189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8062087" y="291648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6070289" y="4169294"/>
            <a:ext cx="2730061" cy="544860"/>
            <a:chOff x="5846013" y="3574076"/>
            <a:chExt cx="2954337" cy="544860"/>
          </a:xfrm>
        </p:grpSpPr>
        <p:sp>
          <p:nvSpPr>
            <p:cNvPr id="51" name="Rectangle 50"/>
            <p:cNvSpPr/>
            <p:nvPr/>
          </p:nvSpPr>
          <p:spPr>
            <a:xfrm>
              <a:off x="5846013" y="3574076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7320305" y="35740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6581398" y="3578794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8058566" y="357630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6070289" y="4829112"/>
            <a:ext cx="2730061" cy="549393"/>
            <a:chOff x="5846013" y="4233894"/>
            <a:chExt cx="2954337" cy="549393"/>
          </a:xfrm>
        </p:grpSpPr>
        <p:sp>
          <p:nvSpPr>
            <p:cNvPr id="52" name="Rectangle 51"/>
            <p:cNvSpPr/>
            <p:nvPr/>
          </p:nvSpPr>
          <p:spPr>
            <a:xfrm>
              <a:off x="5846013" y="4233894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7320305" y="423842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581398" y="424314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8058566" y="424065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6070289" y="5486530"/>
            <a:ext cx="2730061" cy="544860"/>
            <a:chOff x="5846013" y="4891312"/>
            <a:chExt cx="2954337" cy="544860"/>
          </a:xfrm>
        </p:grpSpPr>
        <p:sp>
          <p:nvSpPr>
            <p:cNvPr id="53" name="Rectangle 52"/>
            <p:cNvSpPr/>
            <p:nvPr/>
          </p:nvSpPr>
          <p:spPr>
            <a:xfrm>
              <a:off x="5846013" y="4893712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3" name="Straight Connector 62"/>
            <p:cNvCxnSpPr/>
            <p:nvPr/>
          </p:nvCxnSpPr>
          <p:spPr>
            <a:xfrm>
              <a:off x="7320305" y="4891312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581398" y="4896030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8058566" y="4893541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070289" y="2554178"/>
            <a:ext cx="2730061" cy="838779"/>
            <a:chOff x="5846013" y="2252879"/>
            <a:chExt cx="2954337" cy="544860"/>
          </a:xfrm>
        </p:grpSpPr>
        <p:sp>
          <p:nvSpPr>
            <p:cNvPr id="69" name="Rectangle 68"/>
            <p:cNvSpPr/>
            <p:nvPr/>
          </p:nvSpPr>
          <p:spPr>
            <a:xfrm>
              <a:off x="5846013" y="2252879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7323826" y="2252879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584919" y="225759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8062087" y="225510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6070289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756237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435318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118580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3618" y="1496720"/>
            <a:ext cx="3960597" cy="1843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71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290</TotalTime>
  <Words>123</Words>
  <Application>Microsoft Office PowerPoint</Application>
  <PresentationFormat>On-screen Show (4:3)</PresentationFormat>
  <Paragraphs>24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10</cp:revision>
  <dcterms:created xsi:type="dcterms:W3CDTF">2018-11-20T10:37:43Z</dcterms:created>
  <dcterms:modified xsi:type="dcterms:W3CDTF">2018-12-11T10:10:15Z</dcterms:modified>
</cp:coreProperties>
</file>