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53F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53" d="100"/>
          <a:sy n="53" d="100"/>
        </p:scale>
        <p:origin x="9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 cool?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274320" y="863125"/>
            <a:ext cx="8869680" cy="137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beaker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hot water is put into a bowl of cold water.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dirty="0" smtClean="0"/>
              <a:t>hot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 is kept in the beaker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does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mix with the cold water.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58555" y="2233807"/>
            <a:ext cx="5191126" cy="2420387"/>
            <a:chOff x="1958555" y="2233807"/>
            <a:chExt cx="5191126" cy="2420387"/>
          </a:xfrm>
        </p:grpSpPr>
        <p:grpSp>
          <p:nvGrpSpPr>
            <p:cNvPr id="3" name="Group 2"/>
            <p:cNvGrpSpPr/>
            <p:nvPr/>
          </p:nvGrpSpPr>
          <p:grpSpPr>
            <a:xfrm>
              <a:off x="1958556" y="2233807"/>
              <a:ext cx="5191125" cy="2420387"/>
              <a:chOff x="2976113" y="1637177"/>
              <a:chExt cx="4063038" cy="1797087"/>
            </a:xfrm>
          </p:grpSpPr>
          <p:sp>
            <p:nvSpPr>
              <p:cNvPr id="17" name="Trapezoid 16"/>
              <p:cNvSpPr/>
              <p:nvPr/>
            </p:nvSpPr>
            <p:spPr>
              <a:xfrm rot="10800000">
                <a:off x="3036093" y="2609754"/>
                <a:ext cx="3945987" cy="807945"/>
              </a:xfrm>
              <a:prstGeom prst="trapezoid">
                <a:avLst>
                  <a:gd name="adj" fmla="val 15735"/>
                </a:avLst>
              </a:prstGeom>
              <a:gradFill flip="none" rotWithShape="1">
                <a:gsLst>
                  <a:gs pos="0">
                    <a:schemeClr val="accent5">
                      <a:lumMod val="67000"/>
                    </a:schemeClr>
                  </a:gs>
                  <a:gs pos="48000">
                    <a:schemeClr val="accent5">
                      <a:lumMod val="97000"/>
                      <a:lumOff val="3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2976113" y="1637177"/>
                <a:ext cx="4063038" cy="1797087"/>
                <a:chOff x="2976113" y="1637177"/>
                <a:chExt cx="4063038" cy="1797087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4345333" y="1637177"/>
                  <a:ext cx="1457864" cy="1780523"/>
                  <a:chOff x="1420510" y="1640585"/>
                  <a:chExt cx="1061049" cy="1397508"/>
                </a:xfrm>
              </p:grpSpPr>
              <p:sp>
                <p:nvSpPr>
                  <p:cNvPr id="19" name="Trapezoid 18"/>
                  <p:cNvSpPr/>
                  <p:nvPr/>
                </p:nvSpPr>
                <p:spPr>
                  <a:xfrm rot="10800000">
                    <a:off x="1504948" y="2303278"/>
                    <a:ext cx="892175" cy="693922"/>
                  </a:xfrm>
                  <a:prstGeom prst="trapezoid">
                    <a:avLst>
                      <a:gd name="adj" fmla="val 12646"/>
                    </a:avLst>
                  </a:prstGeom>
                  <a:gradFill flip="none" rotWithShape="1">
                    <a:gsLst>
                      <a:gs pos="0">
                        <a:schemeClr val="accent5">
                          <a:lumMod val="67000"/>
                        </a:schemeClr>
                      </a:gs>
                      <a:gs pos="48000">
                        <a:schemeClr val="accent5">
                          <a:lumMod val="97000"/>
                          <a:lumOff val="3000"/>
                        </a:schemeClr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" name="Trapezoid 19"/>
                  <p:cNvSpPr/>
                  <p:nvPr/>
                </p:nvSpPr>
                <p:spPr>
                  <a:xfrm rot="10800000">
                    <a:off x="1420510" y="1640585"/>
                    <a:ext cx="1061049" cy="1397508"/>
                  </a:xfrm>
                  <a:prstGeom prst="trapezoid">
                    <a:avLst>
                      <a:gd name="adj" fmla="val 14881"/>
                    </a:avLst>
                  </a:prstGeom>
                  <a:gradFill flip="none" rotWithShape="1">
                    <a:gsLst>
                      <a:gs pos="0">
                        <a:schemeClr val="accent3">
                          <a:lumMod val="0"/>
                          <a:lumOff val="100000"/>
                          <a:alpha val="0"/>
                        </a:schemeClr>
                      </a:gs>
                      <a:gs pos="72000">
                        <a:schemeClr val="accent3">
                          <a:lumMod val="0"/>
                          <a:lumOff val="100000"/>
                        </a:schemeClr>
                      </a:gs>
                      <a:gs pos="98000">
                        <a:srgbClr val="C9C9C9"/>
                      </a:gs>
                    </a:gsLst>
                    <a:lin ang="13500000" scaled="1"/>
                    <a:tileRect/>
                  </a:gradFill>
                  <a:ln w="63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8" name="Trapezoid 17"/>
                <p:cNvSpPr/>
                <p:nvPr/>
              </p:nvSpPr>
              <p:spPr>
                <a:xfrm rot="10800000">
                  <a:off x="2976113" y="2309375"/>
                  <a:ext cx="4063038" cy="1124889"/>
                </a:xfrm>
                <a:prstGeom prst="trapezoid">
                  <a:avLst>
                    <a:gd name="adj" fmla="val 14881"/>
                  </a:avLst>
                </a:prstGeom>
                <a:gradFill flip="none" rotWithShape="1">
                  <a:gsLst>
                    <a:gs pos="0">
                      <a:schemeClr val="accent3">
                        <a:lumMod val="0"/>
                        <a:lumOff val="100000"/>
                        <a:alpha val="0"/>
                      </a:schemeClr>
                    </a:gs>
                    <a:gs pos="72000">
                      <a:schemeClr val="accent3">
                        <a:lumMod val="0"/>
                        <a:lumOff val="100000"/>
                      </a:schemeClr>
                    </a:gs>
                    <a:gs pos="98000">
                      <a:srgbClr val="C9C9C9"/>
                    </a:gs>
                  </a:gsLst>
                  <a:lin ang="13500000" scaled="1"/>
                  <a:tileRect/>
                </a:gradFill>
                <a:ln w="63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812863" y="2593189"/>
                  <a:ext cx="1226288" cy="3884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Cold water</a:t>
                  </a:r>
                </a:p>
                <a:p>
                  <a:pPr algn="ctr"/>
                  <a:r>
                    <a:rPr lang="en-GB" sz="1400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21</a:t>
                  </a:r>
                  <a:r>
                    <a:rPr lang="en-GB" sz="1400" baseline="30000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o</a:t>
                  </a:r>
                  <a:r>
                    <a:rPr lang="en-GB" sz="1400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C</a:t>
                  </a:r>
                  <a:endParaRPr lang="en-GB" sz="14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4487669" y="2527439"/>
                  <a:ext cx="117319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Hot water</a:t>
                  </a:r>
                </a:p>
                <a:p>
                  <a:pPr algn="ctr"/>
                  <a:r>
                    <a:rPr lang="en-GB" sz="1400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85</a:t>
                  </a:r>
                  <a:r>
                    <a:rPr lang="en-GB" sz="1400" baseline="30000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o</a:t>
                  </a:r>
                  <a:r>
                    <a:rPr lang="en-GB" sz="1400" dirty="0" smtClean="0">
                      <a:latin typeface="Verdana" panose="020B0604030504040204" pitchFamily="34" charset="0"/>
                      <a:ea typeface="Verdana" panose="020B0604030504040204" pitchFamily="34" charset="0"/>
                    </a:rPr>
                    <a:t>C</a:t>
                  </a:r>
                  <a:endParaRPr lang="en-GB" sz="1400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</p:grpSp>
        </p:grpSp>
        <p:sp>
          <p:nvSpPr>
            <p:cNvPr id="32" name="TextBox 31"/>
            <p:cNvSpPr txBox="1"/>
            <p:nvPr/>
          </p:nvSpPr>
          <p:spPr>
            <a:xfrm>
              <a:off x="1958555" y="2451294"/>
              <a:ext cx="14989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Room</a:t>
              </a:r>
            </a:p>
            <a:p>
              <a:pPr algn="ctr"/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21</a:t>
              </a:r>
              <a:r>
                <a:rPr lang="en-GB" sz="1400" baseline="300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o</a:t>
              </a:r>
              <a:r>
                <a:rPr lang="en-GB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C</a:t>
              </a:r>
              <a:endParaRPr lang="en-GB" sz="14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 cool?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5"/>
            <a:ext cx="8492463" cy="186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think will happen?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7887" y="35094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1692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8291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54889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359721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359488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temperature of the hot water goes down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061" y="425462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7" y="425229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temperature of the cold water goes up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3816" y="491444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992" y="491211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>
              <a:lnSpc>
                <a:spcPct val="114000"/>
              </a:lnSpc>
            </a:pPr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After a long time the temperature of all the water is at the same temperature as 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room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0246" y="5574264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422" y="5571935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temperature of the room goes up a tiny bit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350947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16929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82911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5486530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255417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618" y="1496720"/>
            <a:ext cx="3960597" cy="1843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71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290</TotalTime>
  <Words>123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10</cp:revision>
  <dcterms:created xsi:type="dcterms:W3CDTF">2018-11-20T10:37:43Z</dcterms:created>
  <dcterms:modified xsi:type="dcterms:W3CDTF">2018-12-11T10:10:15Z</dcterms:modified>
</cp:coreProperties>
</file>